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5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456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Conjuguer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 rot="1417884">
            <a:off x="-679121" y="299300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2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4" y="390396"/>
            <a:ext cx="857370" cy="733528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graphicFrame>
        <p:nvGraphicFramePr>
          <p:cNvPr id="18" name="Tableau 2">
            <a:extLst>
              <a:ext uri="{FF2B5EF4-FFF2-40B4-BE49-F238E27FC236}">
                <a16:creationId xmlns:a16="http://schemas.microsoft.com/office/drawing/2014/main" id="{8300108F-62C9-4C4F-9FAC-B248A37DD6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067533"/>
              </p:ext>
            </p:extLst>
          </p:nvPr>
        </p:nvGraphicFramePr>
        <p:xfrm>
          <a:off x="1648907" y="1416930"/>
          <a:ext cx="8665975" cy="508097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33195">
                  <a:extLst>
                    <a:ext uri="{9D8B030D-6E8A-4147-A177-3AD203B41FA5}">
                      <a16:colId xmlns:a16="http://schemas.microsoft.com/office/drawing/2014/main" val="2295456923"/>
                    </a:ext>
                  </a:extLst>
                </a:gridCol>
                <a:gridCol w="1733195">
                  <a:extLst>
                    <a:ext uri="{9D8B030D-6E8A-4147-A177-3AD203B41FA5}">
                      <a16:colId xmlns:a16="http://schemas.microsoft.com/office/drawing/2014/main" val="4161250578"/>
                    </a:ext>
                  </a:extLst>
                </a:gridCol>
                <a:gridCol w="1733195">
                  <a:extLst>
                    <a:ext uri="{9D8B030D-6E8A-4147-A177-3AD203B41FA5}">
                      <a16:colId xmlns:a16="http://schemas.microsoft.com/office/drawing/2014/main" val="1376235120"/>
                    </a:ext>
                  </a:extLst>
                </a:gridCol>
                <a:gridCol w="1733195">
                  <a:extLst>
                    <a:ext uri="{9D8B030D-6E8A-4147-A177-3AD203B41FA5}">
                      <a16:colId xmlns:a16="http://schemas.microsoft.com/office/drawing/2014/main" val="4050736815"/>
                    </a:ext>
                  </a:extLst>
                </a:gridCol>
                <a:gridCol w="1733195">
                  <a:extLst>
                    <a:ext uri="{9D8B030D-6E8A-4147-A177-3AD203B41FA5}">
                      <a16:colId xmlns:a16="http://schemas.microsoft.com/office/drawing/2014/main" val="1017228873"/>
                    </a:ext>
                  </a:extLst>
                </a:gridCol>
              </a:tblGrid>
              <a:tr h="725853">
                <a:tc>
                  <a:txBody>
                    <a:bodyPr/>
                    <a:lstStyle/>
                    <a:p>
                      <a:pPr algn="ctr"/>
                      <a:endParaRPr lang="fr-FR" sz="2100" b="1">
                        <a:solidFill>
                          <a:schemeClr val="accent5"/>
                        </a:solidFill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b="1" dirty="0">
                          <a:latin typeface="Abadi" panose="020B0604020104020204" pitchFamily="34" charset="0"/>
                        </a:rPr>
                        <a:t>parler</a:t>
                      </a:r>
                    </a:p>
                  </a:txBody>
                  <a:tcPr marL="107121" marR="107121" marT="53560" marB="5356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b="1" dirty="0">
                          <a:latin typeface="Abadi" panose="020B0604020104020204" pitchFamily="34" charset="0"/>
                        </a:rPr>
                        <a:t>toucher</a:t>
                      </a:r>
                    </a:p>
                  </a:txBody>
                  <a:tcPr marL="107121" marR="107121" marT="53560" marB="5356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b="1" dirty="0">
                          <a:latin typeface="Abadi" panose="020B0604020104020204" pitchFamily="34" charset="0"/>
                        </a:rPr>
                        <a:t>tirer</a:t>
                      </a:r>
                    </a:p>
                  </a:txBody>
                  <a:tcPr marL="107121" marR="107121" marT="53560" marB="5356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b="1" dirty="0">
                          <a:latin typeface="Abadi" panose="020B0604020104020204" pitchFamily="34" charset="0"/>
                        </a:rPr>
                        <a:t>écouter</a:t>
                      </a:r>
                    </a:p>
                  </a:txBody>
                  <a:tcPr marL="107121" marR="107121" marT="53560" marB="5356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1115686"/>
                  </a:ext>
                </a:extLst>
              </a:tr>
              <a:tr h="725853">
                <a:tc>
                  <a:txBody>
                    <a:bodyPr/>
                    <a:lstStyle/>
                    <a:p>
                      <a:pPr algn="ctr"/>
                      <a:r>
                        <a:rPr lang="fr-FR" sz="2100" b="1" dirty="0">
                          <a:solidFill>
                            <a:schemeClr val="accent5"/>
                          </a:solidFill>
                          <a:latin typeface="+mn-lt"/>
                        </a:rPr>
                        <a:t>je / j’</a:t>
                      </a:r>
                    </a:p>
                  </a:txBody>
                  <a:tcPr marL="107121" marR="107121" marT="53560" marB="53560" anchor="ctr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 dirty="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 dirty="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extLst>
                  <a:ext uri="{0D108BD9-81ED-4DB2-BD59-A6C34878D82A}">
                    <a16:rowId xmlns:a16="http://schemas.microsoft.com/office/drawing/2014/main" val="502283776"/>
                  </a:ext>
                </a:extLst>
              </a:tr>
              <a:tr h="725853">
                <a:tc>
                  <a:txBody>
                    <a:bodyPr/>
                    <a:lstStyle/>
                    <a:p>
                      <a:pPr algn="ctr"/>
                      <a:r>
                        <a:rPr lang="fr-FR" sz="2100" b="1" dirty="0">
                          <a:solidFill>
                            <a:schemeClr val="accent5"/>
                          </a:solidFill>
                          <a:latin typeface="+mn-lt"/>
                        </a:rPr>
                        <a:t>tu</a:t>
                      </a:r>
                    </a:p>
                  </a:txBody>
                  <a:tcPr marL="107121" marR="107121" marT="53560" marB="53560" anchor="ctr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 dirty="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extLst>
                  <a:ext uri="{0D108BD9-81ED-4DB2-BD59-A6C34878D82A}">
                    <a16:rowId xmlns:a16="http://schemas.microsoft.com/office/drawing/2014/main" val="3281588032"/>
                  </a:ext>
                </a:extLst>
              </a:tr>
              <a:tr h="725853">
                <a:tc>
                  <a:txBody>
                    <a:bodyPr/>
                    <a:lstStyle/>
                    <a:p>
                      <a:pPr algn="ctr"/>
                      <a:r>
                        <a:rPr lang="fr-FR" sz="2100" b="1" dirty="0">
                          <a:solidFill>
                            <a:schemeClr val="accent5"/>
                          </a:solidFill>
                          <a:latin typeface="+mn-lt"/>
                        </a:rPr>
                        <a:t>il / elle / on</a:t>
                      </a:r>
                    </a:p>
                  </a:txBody>
                  <a:tcPr marL="107121" marR="107121" marT="53560" marB="53560" anchor="ctr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 dirty="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extLst>
                  <a:ext uri="{0D108BD9-81ED-4DB2-BD59-A6C34878D82A}">
                    <a16:rowId xmlns:a16="http://schemas.microsoft.com/office/drawing/2014/main" val="3976064013"/>
                  </a:ext>
                </a:extLst>
              </a:tr>
              <a:tr h="725853">
                <a:tc>
                  <a:txBody>
                    <a:bodyPr/>
                    <a:lstStyle/>
                    <a:p>
                      <a:pPr algn="ctr"/>
                      <a:r>
                        <a:rPr lang="fr-FR" sz="2100" b="1" dirty="0">
                          <a:solidFill>
                            <a:schemeClr val="accent5"/>
                          </a:solidFill>
                          <a:latin typeface="+mn-lt"/>
                        </a:rPr>
                        <a:t>nous</a:t>
                      </a:r>
                    </a:p>
                  </a:txBody>
                  <a:tcPr marL="107121" marR="107121" marT="53560" marB="53560" anchor="ctr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 dirty="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extLst>
                  <a:ext uri="{0D108BD9-81ED-4DB2-BD59-A6C34878D82A}">
                    <a16:rowId xmlns:a16="http://schemas.microsoft.com/office/drawing/2014/main" val="2609646546"/>
                  </a:ext>
                </a:extLst>
              </a:tr>
              <a:tr h="725853">
                <a:tc>
                  <a:txBody>
                    <a:bodyPr/>
                    <a:lstStyle/>
                    <a:p>
                      <a:pPr algn="ctr"/>
                      <a:r>
                        <a:rPr lang="fr-FR" sz="2100" b="1" dirty="0">
                          <a:solidFill>
                            <a:schemeClr val="accent5"/>
                          </a:solidFill>
                          <a:latin typeface="+mn-lt"/>
                        </a:rPr>
                        <a:t>vous</a:t>
                      </a:r>
                    </a:p>
                  </a:txBody>
                  <a:tcPr marL="107121" marR="107121" marT="53560" marB="53560" anchor="ctr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 dirty="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extLst>
                  <a:ext uri="{0D108BD9-81ED-4DB2-BD59-A6C34878D82A}">
                    <a16:rowId xmlns:a16="http://schemas.microsoft.com/office/drawing/2014/main" val="649864068"/>
                  </a:ext>
                </a:extLst>
              </a:tr>
              <a:tr h="725853">
                <a:tc>
                  <a:txBody>
                    <a:bodyPr/>
                    <a:lstStyle/>
                    <a:p>
                      <a:pPr algn="ctr"/>
                      <a:r>
                        <a:rPr lang="fr-FR" sz="2100" b="1" dirty="0">
                          <a:solidFill>
                            <a:schemeClr val="accent5"/>
                          </a:solidFill>
                          <a:latin typeface="+mn-lt"/>
                        </a:rPr>
                        <a:t>ils / elles</a:t>
                      </a:r>
                    </a:p>
                  </a:txBody>
                  <a:tcPr marL="107121" marR="107121" marT="53560" marB="53560" anchor="ctr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tc>
                  <a:txBody>
                    <a:bodyPr/>
                    <a:lstStyle/>
                    <a:p>
                      <a:endParaRPr lang="fr-FR" sz="1600" dirty="0">
                        <a:latin typeface="Abadi" panose="020B0604020104020204" pitchFamily="34" charset="0"/>
                      </a:endParaRPr>
                    </a:p>
                  </a:txBody>
                  <a:tcPr marL="107121" marR="107121" marT="53560" marB="53560"/>
                </a:tc>
                <a:extLst>
                  <a:ext uri="{0D108BD9-81ED-4DB2-BD59-A6C34878D82A}">
                    <a16:rowId xmlns:a16="http://schemas.microsoft.com/office/drawing/2014/main" val="3339116363"/>
                  </a:ext>
                </a:extLst>
              </a:tr>
            </a:tbl>
          </a:graphicData>
        </a:graphic>
      </p:graphicFrame>
      <p:pic>
        <p:nvPicPr>
          <p:cNvPr id="19" name="Image 18">
            <a:extLst>
              <a:ext uri="{FF2B5EF4-FFF2-40B4-BE49-F238E27FC236}">
                <a16:creationId xmlns:a16="http://schemas.microsoft.com/office/drawing/2014/main" id="{578FBB16-BAA5-490B-BB8A-0E6B44521C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464190">
            <a:off x="9851462" y="361577"/>
            <a:ext cx="1808706" cy="1281166"/>
          </a:xfrm>
          <a:prstGeom prst="rect">
            <a:avLst/>
          </a:prstGeom>
        </p:spPr>
      </p:pic>
      <p:sp>
        <p:nvSpPr>
          <p:cNvPr id="21" name="Espace réservé du contenu 2">
            <a:extLst>
              <a:ext uri="{FF2B5EF4-FFF2-40B4-BE49-F238E27FC236}">
                <a16:creationId xmlns:a16="http://schemas.microsoft.com/office/drawing/2014/main" id="{C4EFD30F-6DB7-42D4-A54B-CBA5947ED24D}"/>
              </a:ext>
            </a:extLst>
          </p:cNvPr>
          <p:cNvSpPr txBox="1">
            <a:spLocks/>
          </p:cNvSpPr>
          <p:nvPr/>
        </p:nvSpPr>
        <p:spPr>
          <a:xfrm>
            <a:off x="1648907" y="598924"/>
            <a:ext cx="5007426" cy="4978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 passé composé</a:t>
            </a:r>
            <a:endParaRPr lang="fr-FR" sz="36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FA618D4-3D25-4A1C-AC8C-818982CA4F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555257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34</Words>
  <Application>Microsoft Office PowerPoint</Application>
  <PresentationFormat>Grand écran</PresentationFormat>
  <Paragraphs>18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Abadi</vt:lpstr>
      <vt:lpstr>Arial</vt:lpstr>
      <vt:lpstr>Calibri</vt:lpstr>
      <vt:lpstr>Calibri Light</vt:lpstr>
      <vt:lpstr>Thème Office</vt:lpstr>
      <vt:lpstr>Rituel 2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28</cp:revision>
  <dcterms:created xsi:type="dcterms:W3CDTF">2021-07-17T07:25:24Z</dcterms:created>
  <dcterms:modified xsi:type="dcterms:W3CDTF">2022-02-02T07:02:14Z</dcterms:modified>
</cp:coreProperties>
</file>